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1" r:id="rId1"/>
    <p:sldMasterId id="2147483677" r:id="rId2"/>
    <p:sldMasterId id="2147483703" r:id="rId3"/>
  </p:sldMasterIdLst>
  <p:notesMasterIdLst>
    <p:notesMasterId r:id="rId15"/>
  </p:notesMasterIdLst>
  <p:sldIdLst>
    <p:sldId id="300" r:id="rId4"/>
    <p:sldId id="297" r:id="rId5"/>
    <p:sldId id="299" r:id="rId6"/>
    <p:sldId id="293" r:id="rId7"/>
    <p:sldId id="281" r:id="rId8"/>
    <p:sldId id="292" r:id="rId9"/>
    <p:sldId id="295" r:id="rId10"/>
    <p:sldId id="298" r:id="rId11"/>
    <p:sldId id="294" r:id="rId12"/>
    <p:sldId id="301" r:id="rId13"/>
    <p:sldId id="266" r:id="rId14"/>
  </p:sldIdLst>
  <p:sldSz cx="9144000" cy="6858000" type="screen4x3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291C"/>
    <a:srgbClr val="C3C6A8"/>
    <a:srgbClr val="E87722"/>
    <a:srgbClr val="B7C9D3"/>
    <a:srgbClr val="7566A0"/>
    <a:srgbClr val="D0D3D4"/>
    <a:srgbClr val="DFD1A7"/>
    <a:srgbClr val="608E3A"/>
    <a:srgbClr val="48A9C5"/>
    <a:srgbClr val="BFCE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646" autoAdjust="0"/>
    <p:restoredTop sz="94660"/>
  </p:normalViewPr>
  <p:slideViewPr>
    <p:cSldViewPr snapToGrid="0" snapToObjects="1">
      <p:cViewPr varScale="1">
        <p:scale>
          <a:sx n="118" d="100"/>
          <a:sy n="118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C3F29CC5-00F7-42D8-B124-DBB9CF6078E9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0937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6E49B88-C793-41F8-9EA0-1766465DA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902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2508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1114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624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4134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63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458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7867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283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955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0836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803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889000" y="2651125"/>
            <a:ext cx="3413125" cy="3270250"/>
          </a:xfrm>
          <a:prstGeom prst="rect">
            <a:avLst/>
          </a:prstGeom>
        </p:spPr>
        <p:txBody>
          <a:bodyPr vert="horz"/>
          <a:lstStyle>
            <a:lvl1pPr marL="0" indent="0" algn="l">
              <a:spcAft>
                <a:spcPts val="0"/>
              </a:spcAft>
              <a:buNone/>
              <a:defRPr sz="3200">
                <a:latin typeface="Arial"/>
                <a:cs typeface="Arial"/>
              </a:defRPr>
            </a:lvl1pPr>
          </a:lstStyle>
          <a:p>
            <a:pPr algn="l">
              <a:spcAft>
                <a:spcPts val="0"/>
              </a:spcAft>
            </a:pPr>
            <a:r>
              <a:rPr lang="en-US" sz="2500" b="1" i="0" dirty="0" smtClean="0">
                <a:solidFill>
                  <a:schemeClr val="bg1"/>
                </a:solidFill>
                <a:latin typeface="Helvetica"/>
                <a:cs typeface="Helvetica"/>
              </a:rPr>
              <a:t>Presentation to the most amazing corporation in </a:t>
            </a:r>
          </a:p>
          <a:p>
            <a:pPr algn="l">
              <a:spcAft>
                <a:spcPts val="0"/>
              </a:spcAft>
            </a:pPr>
            <a:r>
              <a:rPr lang="en-US" sz="2500" b="1" i="0" dirty="0" smtClean="0">
                <a:solidFill>
                  <a:schemeClr val="bg1"/>
                </a:solidFill>
                <a:latin typeface="Helvetica"/>
                <a:cs typeface="Helvetica"/>
              </a:rPr>
              <a:t>the world. </a:t>
            </a:r>
          </a:p>
          <a:p>
            <a:pPr algn="l">
              <a:spcAft>
                <a:spcPts val="0"/>
              </a:spcAft>
            </a:pPr>
            <a:endParaRPr lang="en-US" sz="2500" b="1" i="0" dirty="0" smtClean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>
              <a:spcAft>
                <a:spcPts val="0"/>
              </a:spcAft>
            </a:pPr>
            <a:r>
              <a:rPr lang="en-US" sz="2500" b="0" i="0" dirty="0" err="1" smtClean="0">
                <a:solidFill>
                  <a:schemeClr val="bg1"/>
                </a:solidFill>
                <a:latin typeface="Helvetica"/>
                <a:cs typeface="Helvetica"/>
              </a:rPr>
              <a:t>Lorem</a:t>
            </a:r>
            <a:r>
              <a:rPr lang="en-US" sz="2500" b="0" i="0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en-US" sz="2500" b="0" i="0" dirty="0" err="1" smtClean="0">
                <a:solidFill>
                  <a:schemeClr val="bg1"/>
                </a:solidFill>
                <a:latin typeface="Helvetica"/>
                <a:cs typeface="Helvetica"/>
              </a:rPr>
              <a:t>ipsum</a:t>
            </a:r>
            <a:r>
              <a:rPr lang="en-US" sz="2500" b="0" i="0" dirty="0" smtClean="0">
                <a:solidFill>
                  <a:schemeClr val="bg1"/>
                </a:solidFill>
                <a:latin typeface="Helvetica"/>
                <a:cs typeface="Helvetica"/>
              </a:rPr>
              <a:t> dolor set </a:t>
            </a:r>
            <a:r>
              <a:rPr lang="en-US" sz="2500" b="0" i="0" dirty="0" err="1" smtClean="0">
                <a:solidFill>
                  <a:schemeClr val="bg1"/>
                </a:solidFill>
                <a:latin typeface="Helvetica"/>
                <a:cs typeface="Helvetica"/>
              </a:rPr>
              <a:t>amet</a:t>
            </a:r>
            <a:r>
              <a:rPr lang="en-US" sz="2500" b="0" i="0" dirty="0" smtClean="0">
                <a:solidFill>
                  <a:schemeClr val="bg1"/>
                </a:solidFill>
                <a:latin typeface="Helvetica"/>
                <a:cs typeface="Helvetica"/>
              </a:rPr>
              <a:t> magnum</a:t>
            </a:r>
            <a:r>
              <a:rPr lang="en-US" sz="2500" b="0" i="0" baseline="0" dirty="0" smtClean="0">
                <a:solidFill>
                  <a:schemeClr val="bg1"/>
                </a:solidFill>
                <a:latin typeface="Helvetica"/>
                <a:cs typeface="Helvetica"/>
              </a:rPr>
              <a:t> allure. </a:t>
            </a:r>
            <a:endParaRPr lang="en-US" sz="2500" b="0" i="0" dirty="0" smtClean="0">
              <a:solidFill>
                <a:schemeClr val="bg1"/>
              </a:solidFill>
              <a:latin typeface="Helvetica"/>
              <a:cs typeface="Helvetic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 userDrawn="1"/>
        </p:nvSpPr>
        <p:spPr>
          <a:xfrm>
            <a:off x="6554724" y="6291232"/>
            <a:ext cx="1920239" cy="2413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 userDrawn="1"/>
        </p:nvSpPr>
        <p:spPr>
          <a:xfrm>
            <a:off x="692150" y="469900"/>
            <a:ext cx="6775147" cy="914400"/>
          </a:xfrm>
          <a:prstGeom prst="roundRect">
            <a:avLst>
              <a:gd name="adj" fmla="val 4514"/>
            </a:avLst>
          </a:prstGeom>
          <a:solidFill>
            <a:schemeClr val="accent1"/>
          </a:solidFill>
          <a:ln>
            <a:solidFill>
              <a:srgbClr val="DA291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3232" y="469900"/>
            <a:ext cx="6747715" cy="922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900" y="1536700"/>
            <a:ext cx="7721600" cy="46019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First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marL="1143000" lvl="2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</a:pPr>
            <a:r>
              <a:rPr lang="en-US" dirty="0" smtClean="0"/>
              <a:t>Third level</a:t>
            </a:r>
          </a:p>
        </p:txBody>
      </p:sp>
      <p:sp>
        <p:nvSpPr>
          <p:cNvPr id="7" name="Title Placeholder 1"/>
          <p:cNvSpPr txBox="1">
            <a:spLocks/>
          </p:cNvSpPr>
          <p:nvPr userDrawn="1"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3" name="Title Placeholder 1"/>
          <p:cNvSpPr txBox="1">
            <a:spLocks/>
          </p:cNvSpPr>
          <p:nvPr userDrawn="1"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15" name="Picture 14" descr="abt_GEO_white.ai"/>
          <p:cNvPicPr>
            <a:picLocks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523480" y="469900"/>
            <a:ext cx="914400" cy="914400"/>
          </a:xfrm>
          <a:prstGeom prst="roundRect">
            <a:avLst>
              <a:gd name="adj" fmla="val 3376"/>
            </a:avLst>
          </a:prstGeom>
          <a:solidFill>
            <a:schemeClr val="accent2"/>
          </a:solidFill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7155004" y="6234082"/>
            <a:ext cx="11822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Abt</a:t>
            </a: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JTA </a:t>
            </a:r>
            <a:r>
              <a:rPr lang="en-US" sz="800" dirty="0" smtClean="0">
                <a:solidFill>
                  <a:srgbClr val="FFFFFF"/>
                </a:solidFill>
                <a:latin typeface="Arial"/>
                <a:cs typeface="Arial"/>
              </a:rPr>
              <a:t>| pg </a:t>
            </a:r>
            <a:fld id="{B24152A7-EAFD-4862-85A2-527423E9945A}" type="slidenum">
              <a:rPr lang="en-US" sz="800" smtClean="0">
                <a:solidFill>
                  <a:srgbClr val="FFFFFF"/>
                </a:solidFill>
                <a:latin typeface="Arial"/>
                <a:cs typeface="Arial"/>
              </a:rPr>
              <a:t>‹#›</a:t>
            </a:fld>
            <a:endParaRPr kumimoji="0" lang="en-US" sz="800" b="1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6" name="Rounded Rectangle 15"/>
          <p:cNvSpPr/>
          <p:nvPr userDrawn="1"/>
        </p:nvSpPr>
        <p:spPr>
          <a:xfrm>
            <a:off x="685803" y="6291232"/>
            <a:ext cx="2880360" cy="241300"/>
          </a:xfrm>
          <a:prstGeom prst="roundRect">
            <a:avLst>
              <a:gd name="adj" fmla="val 0"/>
            </a:avLst>
          </a:prstGeom>
          <a:solidFill>
            <a:srgbClr val="D0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 userDrawn="1"/>
        </p:nvSpPr>
        <p:spPr>
          <a:xfrm>
            <a:off x="3619500" y="6291232"/>
            <a:ext cx="932688" cy="241300"/>
          </a:xfrm>
          <a:prstGeom prst="roundRect">
            <a:avLst>
              <a:gd name="adj" fmla="val 0"/>
            </a:avLst>
          </a:prstGeom>
          <a:solidFill>
            <a:srgbClr val="C3C6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 userDrawn="1"/>
        </p:nvSpPr>
        <p:spPr>
          <a:xfrm>
            <a:off x="4589018" y="6291232"/>
            <a:ext cx="1920239" cy="241300"/>
          </a:xfrm>
          <a:prstGeom prst="roundRect">
            <a:avLst>
              <a:gd name="adj" fmla="val 0"/>
            </a:avLst>
          </a:prstGeom>
          <a:solidFill>
            <a:srgbClr val="B7C9D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5" r:id="rId2"/>
    <p:sldLayoutId id="2147483686" r:id="rId3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Clr>
          <a:srgbClr val="DA291C"/>
        </a:buClr>
        <a:buFont typeface="Wingdings" charset="2"/>
        <a:buChar char="§"/>
        <a:defRPr sz="2400" kern="1200" baseline="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–"/>
        <a:defRPr lang="en-US" sz="2000" kern="1200" dirty="0" smtClean="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 txBox="1">
            <a:spLocks/>
          </p:cNvSpPr>
          <p:nvPr userDrawn="1"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5" name="Rounded Rectangle 4"/>
          <p:cNvSpPr/>
          <p:nvPr userDrawn="1"/>
        </p:nvSpPr>
        <p:spPr>
          <a:xfrm>
            <a:off x="698500" y="2404645"/>
            <a:ext cx="3848778" cy="3826144"/>
          </a:xfrm>
          <a:prstGeom prst="roundRect">
            <a:avLst>
              <a:gd name="adj" fmla="val 953"/>
            </a:avLst>
          </a:prstGeom>
          <a:solidFill>
            <a:srgbClr val="DA29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btJTA logo no tag for Word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620992"/>
            <a:ext cx="2930235" cy="129621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400" b="1" i="0" kern="1200">
          <a:solidFill>
            <a:srgbClr val="FF000A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FF000A"/>
        </a:buClr>
        <a:buFont typeface="Wingdings" charset="2"/>
        <a:buChar char="§"/>
        <a:defRPr sz="3200" kern="1200" baseline="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 userDrawn="1"/>
        </p:nvSpPr>
        <p:spPr>
          <a:xfrm>
            <a:off x="6554724" y="6291232"/>
            <a:ext cx="1920239" cy="2413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Placeholder 1"/>
          <p:cNvSpPr txBox="1">
            <a:spLocks/>
          </p:cNvSpPr>
          <p:nvPr userDrawn="1"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3" name="Title Placeholder 1"/>
          <p:cNvSpPr txBox="1">
            <a:spLocks/>
          </p:cNvSpPr>
          <p:nvPr userDrawn="1"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6" name="Rounded Rectangle 15"/>
          <p:cNvSpPr/>
          <p:nvPr userDrawn="1"/>
        </p:nvSpPr>
        <p:spPr>
          <a:xfrm>
            <a:off x="685803" y="6291232"/>
            <a:ext cx="2880360" cy="241300"/>
          </a:xfrm>
          <a:prstGeom prst="roundRect">
            <a:avLst>
              <a:gd name="adj" fmla="val 0"/>
            </a:avLst>
          </a:prstGeom>
          <a:solidFill>
            <a:srgbClr val="D0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 userDrawn="1"/>
        </p:nvSpPr>
        <p:spPr>
          <a:xfrm>
            <a:off x="3619500" y="6291232"/>
            <a:ext cx="932688" cy="241300"/>
          </a:xfrm>
          <a:prstGeom prst="roundRect">
            <a:avLst>
              <a:gd name="adj" fmla="val 0"/>
            </a:avLst>
          </a:prstGeom>
          <a:solidFill>
            <a:srgbClr val="C3C6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 userDrawn="1"/>
        </p:nvSpPr>
        <p:spPr>
          <a:xfrm>
            <a:off x="4589018" y="6291232"/>
            <a:ext cx="1920239" cy="241300"/>
          </a:xfrm>
          <a:prstGeom prst="roundRect">
            <a:avLst>
              <a:gd name="adj" fmla="val 0"/>
            </a:avLst>
          </a:prstGeom>
          <a:solidFill>
            <a:srgbClr val="B7C9D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btJTA logo w tag for Word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781" y="4304071"/>
            <a:ext cx="2374419" cy="154687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Clr>
          <a:srgbClr val="DA291C"/>
        </a:buClr>
        <a:buFont typeface="Wingdings" charset="2"/>
        <a:buChar char="§"/>
        <a:defRPr sz="2400" kern="1200" baseline="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–"/>
        <a:defRPr lang="en-US" sz="2000" kern="1200" dirty="0" smtClean="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4613100" y="2404643"/>
            <a:ext cx="904875" cy="914119"/>
          </a:xfrm>
          <a:prstGeom prst="roundRect">
            <a:avLst>
              <a:gd name="adj" fmla="val 2207"/>
            </a:avLst>
          </a:prstGeom>
          <a:solidFill>
            <a:srgbClr val="BFCED6"/>
          </a:solidFill>
          <a:ln>
            <a:solidFill>
              <a:srgbClr val="D0D3D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4572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522288" y="5316670"/>
            <a:ext cx="910246" cy="914119"/>
          </a:xfrm>
          <a:prstGeom prst="roundRect">
            <a:avLst>
              <a:gd name="adj" fmla="val 2207"/>
            </a:avLst>
          </a:prstGeom>
          <a:solidFill>
            <a:srgbClr val="DFD1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4572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597225" y="5316670"/>
            <a:ext cx="1878455" cy="914119"/>
          </a:xfrm>
          <a:prstGeom prst="roundRect">
            <a:avLst>
              <a:gd name="adj" fmla="val 2207"/>
            </a:avLst>
          </a:prstGeom>
          <a:solidFill>
            <a:srgbClr val="C3C6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4572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 descr="Ethiopia Leah Levin 2007_PP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7225" y="3378855"/>
            <a:ext cx="920750" cy="1889125"/>
          </a:xfrm>
          <a:prstGeom prst="rect">
            <a:avLst/>
          </a:prstGeom>
        </p:spPr>
      </p:pic>
      <p:pic>
        <p:nvPicPr>
          <p:cNvPr id="1026" name="Picture 2" descr="image00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87" r="23602"/>
          <a:stretch/>
        </p:blipFill>
        <p:spPr bwMode="auto">
          <a:xfrm>
            <a:off x="5613991" y="2404643"/>
            <a:ext cx="2818544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2203" t="27457" r="22203" b="-4644"/>
          <a:stretch/>
        </p:blipFill>
        <p:spPr bwMode="auto">
          <a:xfrm>
            <a:off x="6297259" y="5316670"/>
            <a:ext cx="1124267" cy="972634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600" b="1" dirty="0">
                <a:solidFill>
                  <a:schemeClr val="bg1"/>
                </a:solidFill>
              </a:rPr>
              <a:t>Alignment </a:t>
            </a:r>
            <a:r>
              <a:rPr lang="en-US" sz="2600" b="1" dirty="0" smtClean="0">
                <a:solidFill>
                  <a:schemeClr val="bg1"/>
                </a:solidFill>
              </a:rPr>
              <a:t>Update</a:t>
            </a:r>
            <a:endParaRPr lang="en-US" sz="2500" b="1" dirty="0">
              <a:solidFill>
                <a:schemeClr val="bg1"/>
              </a:solidFill>
            </a:endParaRPr>
          </a:p>
          <a:p>
            <a:endParaRPr lang="en-US" sz="1800" b="1" dirty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Strategy Retreat</a:t>
            </a:r>
          </a:p>
          <a:p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January 9-10, 2014</a:t>
            </a:r>
            <a:endParaRPr lang="en-US" sz="2400" dirty="0">
              <a:solidFill>
                <a:schemeClr val="bg1"/>
              </a:solidFill>
            </a:endParaRPr>
          </a:p>
          <a:p>
            <a:endParaRPr lang="en-US" sz="2500" b="1" dirty="0" smtClean="0">
              <a:solidFill>
                <a:schemeClr val="bg1"/>
              </a:solidFill>
            </a:endParaRPr>
          </a:p>
          <a:p>
            <a:endParaRPr lang="en-US" sz="18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7460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conclusion	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Alignment laid the foundation for collaboration </a:t>
            </a:r>
          </a:p>
          <a:p>
            <a:r>
              <a:rPr lang="en-US" dirty="0" smtClean="0"/>
              <a:t>Remaining alignment tasks to be completed this fiscal year</a:t>
            </a:r>
          </a:p>
          <a:p>
            <a:r>
              <a:rPr lang="en-US" dirty="0" smtClean="0"/>
              <a:t>Focus shifting to synergy and strategic opportunities</a:t>
            </a:r>
          </a:p>
          <a:p>
            <a:r>
              <a:rPr lang="en-US" dirty="0" smtClean="0"/>
              <a:t>Need to identify and pursue </a:t>
            </a:r>
            <a:r>
              <a:rPr lang="en-US" smtClean="0"/>
              <a:t>strategic priorities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151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85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/>
              <a:t>Most a</a:t>
            </a:r>
            <a:r>
              <a:rPr lang="en-AU" dirty="0" smtClean="0"/>
              <a:t>lignment </a:t>
            </a:r>
            <a:r>
              <a:rPr lang="en-AU" dirty="0"/>
              <a:t>activities complete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713232" y="1567543"/>
            <a:ext cx="7701425" cy="4558620"/>
          </a:xfrm>
        </p:spPr>
        <p:txBody>
          <a:bodyPr>
            <a:normAutofit fontScale="85000" lnSpcReduction="10000"/>
          </a:bodyPr>
          <a:lstStyle/>
          <a:p>
            <a:r>
              <a:rPr lang="en-US" sz="2800" dirty="0" smtClean="0"/>
              <a:t>Systems </a:t>
            </a:r>
            <a:r>
              <a:rPr lang="en-US" sz="2800" dirty="0"/>
              <a:t>and relationships </a:t>
            </a:r>
            <a:r>
              <a:rPr lang="en-US" sz="2800" dirty="0" smtClean="0"/>
              <a:t>to enable </a:t>
            </a:r>
            <a:r>
              <a:rPr lang="en-US" sz="2800" dirty="0"/>
              <a:t>collaboration </a:t>
            </a:r>
            <a:r>
              <a:rPr lang="en-US" sz="2800" dirty="0" smtClean="0"/>
              <a:t>and pursuit of synergy now in place</a:t>
            </a:r>
          </a:p>
          <a:p>
            <a:r>
              <a:rPr lang="en-US" sz="2800" dirty="0" smtClean="0"/>
              <a:t>Progress monitored through Quarterly Review and regular reporting</a:t>
            </a:r>
            <a:endParaRPr lang="en-AU" sz="2800" dirty="0" smtClean="0"/>
          </a:p>
          <a:p>
            <a:pPr lvl="0"/>
            <a:r>
              <a:rPr lang="en-AU" sz="2800" dirty="0" smtClean="0"/>
              <a:t>Work in progress will continue, but can be managed through the standard operating structures. All costs to be incurred by 31 March 2014 for final closure</a:t>
            </a:r>
            <a:r>
              <a:rPr lang="en-AU" sz="2800" dirty="0"/>
              <a:t>. </a:t>
            </a:r>
            <a:endParaRPr lang="en-AU" sz="2800" dirty="0" smtClean="0"/>
          </a:p>
          <a:p>
            <a:pPr lvl="0"/>
            <a:r>
              <a:rPr lang="en-AU" sz="2800" dirty="0" smtClean="0"/>
              <a:t>Ernst &amp; Young </a:t>
            </a:r>
            <a:r>
              <a:rPr lang="en-AU" sz="2800" dirty="0"/>
              <a:t>Alignment Audit: </a:t>
            </a:r>
          </a:p>
          <a:p>
            <a:pPr lvl="1"/>
            <a:r>
              <a:rPr lang="en-AU" sz="2600" dirty="0"/>
              <a:t>Framework for alignment in-line with leading practices.</a:t>
            </a:r>
          </a:p>
          <a:p>
            <a:pPr lvl="1"/>
            <a:r>
              <a:rPr lang="en-AU" sz="2600" dirty="0"/>
              <a:t>Every element of leading practice in play.</a:t>
            </a:r>
          </a:p>
          <a:p>
            <a:pPr lvl="1"/>
            <a:r>
              <a:rPr lang="en-AU" sz="2600" dirty="0"/>
              <a:t>Recommendations: revisit strategy, update metrics, review lessons learned.</a:t>
            </a:r>
          </a:p>
          <a:p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213252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85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Focus on synergy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713232" y="1567543"/>
            <a:ext cx="7744968" cy="4558620"/>
          </a:xfrm>
        </p:spPr>
        <p:txBody>
          <a:bodyPr/>
          <a:lstStyle/>
          <a:p>
            <a:r>
              <a:rPr lang="en-AU" sz="3200" dirty="0" smtClean="0"/>
              <a:t>Shift attention from operational alignment to growth, leverage and diversification</a:t>
            </a:r>
          </a:p>
          <a:p>
            <a:r>
              <a:rPr lang="en-AU" sz="3200" dirty="0" smtClean="0"/>
              <a:t>Determine strategic priorities</a:t>
            </a:r>
            <a:endParaRPr lang="en-AU" sz="3200" dirty="0"/>
          </a:p>
          <a:p>
            <a:r>
              <a:rPr lang="en-AU" sz="3200" dirty="0" smtClean="0"/>
              <a:t>Pursue and test strategic priorities </a:t>
            </a:r>
          </a:p>
          <a:p>
            <a:endParaRPr lang="en-AU" sz="3200" dirty="0" smtClean="0"/>
          </a:p>
          <a:p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1787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85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Finance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ln>
            <a:solidFill>
              <a:srgbClr val="DA29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What was accomplished?</a:t>
            </a:r>
            <a:endParaRPr lang="en-US" dirty="0"/>
          </a:p>
        </p:txBody>
      </p:sp>
      <p:sp>
        <p:nvSpPr>
          <p:cNvPr id="306186" name="Rectangle 10"/>
          <p:cNvSpPr>
            <a:spLocks noGrp="1" noChangeArrowheads="1"/>
          </p:cNvSpPr>
          <p:nvPr>
            <p:ph sz="half" idx="2"/>
          </p:nvPr>
        </p:nvSpPr>
        <p:spPr>
          <a:ln>
            <a:solidFill>
              <a:srgbClr val="DA291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lvl="0"/>
            <a:r>
              <a:rPr lang="en-AU" dirty="0"/>
              <a:t>Development of a reporting framework that accommodates the differences between Australian Accounting standards (IFRS) and US GAAP.</a:t>
            </a:r>
          </a:p>
          <a:p>
            <a:pPr lvl="0"/>
            <a:r>
              <a:rPr lang="en-AU" dirty="0"/>
              <a:t>Adoption of the Abt financial year.</a:t>
            </a:r>
          </a:p>
          <a:p>
            <a:pPr lvl="0"/>
            <a:r>
              <a:rPr lang="en-AU" dirty="0"/>
              <a:t>Adjustment of reporting timelines and requirements to feed Abt reporting.</a:t>
            </a:r>
          </a:p>
          <a:p>
            <a:pPr lvl="0"/>
            <a:r>
              <a:rPr lang="en-AU" dirty="0"/>
              <a:t>Alignment of Abt JTA professional services engagements in insurance, legal and accounting. </a:t>
            </a:r>
          </a:p>
          <a:p>
            <a:pPr lvl="0"/>
            <a:r>
              <a:rPr lang="en-AU" dirty="0"/>
              <a:t>Successful management of transaction related activities including change management of completion accounts and change of company name and structure.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>
          <a:xfrm>
            <a:off x="4654650" y="1535113"/>
            <a:ext cx="4041775" cy="639762"/>
          </a:xfrm>
          <a:ln>
            <a:solidFill>
              <a:srgbClr val="DA29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Work in progress?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654650" y="2174875"/>
            <a:ext cx="4041775" cy="150197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 smtClean="0"/>
              <a:t>Transfer Pricing - PwC, January 2014</a:t>
            </a:r>
          </a:p>
          <a:p>
            <a:r>
              <a:rPr lang="en-AU" dirty="0" smtClean="0"/>
              <a:t>Funding </a:t>
            </a:r>
            <a:r>
              <a:rPr lang="en-AU" dirty="0"/>
              <a:t>/ Working Capital – Cash </a:t>
            </a:r>
            <a:r>
              <a:rPr lang="en-AU" dirty="0" smtClean="0"/>
              <a:t>Forecast – Australian Aid, March 2014</a:t>
            </a:r>
          </a:p>
          <a:p>
            <a:r>
              <a:rPr lang="en-AU" dirty="0" smtClean="0"/>
              <a:t>Structure of Purchase funding – BDO, December 2013</a:t>
            </a:r>
            <a:endParaRPr lang="en-US" dirty="0"/>
          </a:p>
        </p:txBody>
      </p:sp>
      <p:sp>
        <p:nvSpPr>
          <p:cNvPr id="9" name="Text Placeholder 2"/>
          <p:cNvSpPr txBox="1">
            <a:spLocks/>
          </p:cNvSpPr>
          <p:nvPr/>
        </p:nvSpPr>
        <p:spPr>
          <a:xfrm>
            <a:off x="4654650" y="3784975"/>
            <a:ext cx="4041775" cy="710023"/>
          </a:xfrm>
          <a:prstGeom prst="rect">
            <a:avLst/>
          </a:prstGeom>
          <a:ln>
            <a:solidFill>
              <a:srgbClr val="DA29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spcAft>
                <a:spcPts val="800"/>
              </a:spcAft>
              <a:buClr>
                <a:srgbClr val="DA291C"/>
              </a:buClr>
              <a:buFont typeface="Wingdings" charset="2"/>
              <a:buNone/>
              <a:defRPr sz="2100" b="1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spcAft>
                <a:spcPts val="800"/>
              </a:spcAft>
              <a:buFont typeface="Arial"/>
              <a:buNone/>
              <a:defRPr lang="en-US" sz="2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spcAft>
                <a:spcPts val="800"/>
              </a:spcAft>
              <a:buFont typeface="Arial"/>
              <a:buNone/>
              <a:defRPr sz="18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Maintaining alignment?</a:t>
            </a:r>
            <a:endParaRPr lang="en-US" dirty="0"/>
          </a:p>
        </p:txBody>
      </p:sp>
      <p:sp>
        <p:nvSpPr>
          <p:cNvPr id="10" name="Content Placeholder 3"/>
          <p:cNvSpPr txBox="1">
            <a:spLocks/>
          </p:cNvSpPr>
          <p:nvPr/>
        </p:nvSpPr>
        <p:spPr>
          <a:xfrm>
            <a:off x="4654650" y="4494998"/>
            <a:ext cx="4041775" cy="16311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DA291C"/>
              </a:buClr>
              <a:buFont typeface="Wingdings" charset="2"/>
              <a:buChar char="§"/>
              <a:defRPr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/>
              <a:buChar char="–"/>
              <a:defRPr lang="en-US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Alignment will be maintained through the established regular reporting requirements. No additional meetings need to be scheduled.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37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85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Human Resources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ln>
            <a:solidFill>
              <a:srgbClr val="DA29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What was accomplished?</a:t>
            </a:r>
            <a:endParaRPr lang="en-US" dirty="0"/>
          </a:p>
        </p:txBody>
      </p:sp>
      <p:sp>
        <p:nvSpPr>
          <p:cNvPr id="306186" name="Rectangle 10"/>
          <p:cNvSpPr>
            <a:spLocks noGrp="1" noChangeArrowheads="1"/>
          </p:cNvSpPr>
          <p:nvPr>
            <p:ph sz="half" idx="2"/>
          </p:nvPr>
        </p:nvSpPr>
        <p:spPr>
          <a:ln>
            <a:solidFill>
              <a:srgbClr val="DA291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AU" sz="1600" dirty="0"/>
              <a:t>Created Director of Strategic Alignment  and Alignment Manager position description</a:t>
            </a:r>
          </a:p>
          <a:p>
            <a:pPr>
              <a:lnSpc>
                <a:spcPct val="90000"/>
              </a:lnSpc>
            </a:pPr>
            <a:r>
              <a:rPr lang="en-AU" sz="1600" dirty="0"/>
              <a:t>Create job description and roles/responsibilities for new positions at Abt Associates and Abt JTA</a:t>
            </a:r>
          </a:p>
          <a:p>
            <a:pPr>
              <a:lnSpc>
                <a:spcPct val="90000"/>
              </a:lnSpc>
            </a:pPr>
            <a:r>
              <a:rPr lang="en-AU" sz="1600" dirty="0"/>
              <a:t>Relevant Professional Development /training plans are shared</a:t>
            </a:r>
          </a:p>
          <a:p>
            <a:pPr>
              <a:lnSpc>
                <a:spcPct val="90000"/>
              </a:lnSpc>
            </a:pPr>
            <a:r>
              <a:rPr lang="en-AU" sz="1600" dirty="0"/>
              <a:t>Dual access to recruitment databases</a:t>
            </a:r>
          </a:p>
          <a:p>
            <a:pPr>
              <a:lnSpc>
                <a:spcPct val="90000"/>
              </a:lnSpc>
            </a:pPr>
            <a:r>
              <a:rPr lang="en-AU" sz="1600" dirty="0"/>
              <a:t>Shared strategies around recruitment methodologies</a:t>
            </a:r>
          </a:p>
          <a:p>
            <a:pPr>
              <a:lnSpc>
                <a:spcPct val="90000"/>
              </a:lnSpc>
            </a:pPr>
            <a:r>
              <a:rPr lang="en-AU" sz="1600" dirty="0"/>
              <a:t>Able to effectively share talent</a:t>
            </a:r>
          </a:p>
          <a:p>
            <a:pPr>
              <a:lnSpc>
                <a:spcPct val="90000"/>
              </a:lnSpc>
            </a:pPr>
            <a:r>
              <a:rPr lang="en-AU" sz="1600" dirty="0"/>
              <a:t>Successfully completed intercultural training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AU" sz="1600" dirty="0" smtClean="0"/>
              <a:t>Conducted ethics </a:t>
            </a:r>
            <a:r>
              <a:rPr lang="en-AU" sz="1600" dirty="0"/>
              <a:t>and compliance </a:t>
            </a:r>
            <a:r>
              <a:rPr lang="en-AU" sz="1600" dirty="0" smtClean="0"/>
              <a:t>training</a:t>
            </a:r>
            <a:endParaRPr lang="en-AU" sz="1600" dirty="0">
              <a:ea typeface="Calibri"/>
              <a:cs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>
          <a:xfrm>
            <a:off x="4654650" y="1535113"/>
            <a:ext cx="4041775" cy="639762"/>
          </a:xfrm>
          <a:ln>
            <a:solidFill>
              <a:srgbClr val="DA29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Work in progress?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654650" y="2174875"/>
            <a:ext cx="4041775" cy="150197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en-AU" sz="1300" dirty="0" smtClean="0"/>
              <a:t>Aligning </a:t>
            </a:r>
            <a:r>
              <a:rPr lang="en-AU" sz="1300" dirty="0" err="1"/>
              <a:t>Abt</a:t>
            </a:r>
            <a:r>
              <a:rPr lang="en-AU" sz="1300" dirty="0"/>
              <a:t> </a:t>
            </a:r>
            <a:r>
              <a:rPr lang="en-AU" sz="1300" dirty="0" smtClean="0"/>
              <a:t>JTA online </a:t>
            </a:r>
            <a:r>
              <a:rPr lang="en-AU" sz="1300" dirty="0"/>
              <a:t>performance management system and </a:t>
            </a:r>
            <a:r>
              <a:rPr lang="en-AU" sz="1300" dirty="0" smtClean="0"/>
              <a:t>competencies </a:t>
            </a:r>
            <a:r>
              <a:rPr lang="en-AU" sz="1300" dirty="0"/>
              <a:t>with </a:t>
            </a:r>
            <a:r>
              <a:rPr lang="en-AU" sz="1300" dirty="0" smtClean="0"/>
              <a:t>Abt’s</a:t>
            </a:r>
            <a:endParaRPr lang="en-AU" sz="1300" dirty="0"/>
          </a:p>
          <a:p>
            <a:pPr lvl="0"/>
            <a:r>
              <a:rPr lang="en-AU" sz="1300" dirty="0" smtClean="0"/>
              <a:t>Global cultural </a:t>
            </a:r>
            <a:r>
              <a:rPr lang="en-AU" sz="1300" dirty="0"/>
              <a:t>webinars to be used by all employees, and for </a:t>
            </a:r>
            <a:r>
              <a:rPr lang="en-AU" sz="1300" dirty="0" err="1" smtClean="0"/>
              <a:t>onboarding</a:t>
            </a:r>
            <a:r>
              <a:rPr lang="en-AU" sz="1300" dirty="0" smtClean="0"/>
              <a:t>/orientation</a:t>
            </a:r>
          </a:p>
          <a:p>
            <a:r>
              <a:rPr lang="en-AU" sz="1300" dirty="0" smtClean="0"/>
              <a:t>Processes </a:t>
            </a:r>
            <a:r>
              <a:rPr lang="en-AU" sz="1300" dirty="0"/>
              <a:t>and policies for sharing and seconding staff</a:t>
            </a:r>
            <a:r>
              <a:rPr lang="en-AU" sz="1300" dirty="0" smtClean="0"/>
              <a:t>.</a:t>
            </a:r>
            <a:endParaRPr lang="en-AU" sz="1300" dirty="0"/>
          </a:p>
        </p:txBody>
      </p:sp>
      <p:sp>
        <p:nvSpPr>
          <p:cNvPr id="9" name="Text Placeholder 2"/>
          <p:cNvSpPr txBox="1">
            <a:spLocks/>
          </p:cNvSpPr>
          <p:nvPr/>
        </p:nvSpPr>
        <p:spPr>
          <a:xfrm>
            <a:off x="4654650" y="3784975"/>
            <a:ext cx="4041775" cy="710023"/>
          </a:xfrm>
          <a:prstGeom prst="rect">
            <a:avLst/>
          </a:prstGeom>
          <a:ln>
            <a:solidFill>
              <a:srgbClr val="DA29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spcAft>
                <a:spcPts val="800"/>
              </a:spcAft>
              <a:buClr>
                <a:srgbClr val="DA291C"/>
              </a:buClr>
              <a:buFont typeface="Wingdings" charset="2"/>
              <a:buNone/>
              <a:defRPr sz="2100" b="1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spcAft>
                <a:spcPts val="800"/>
              </a:spcAft>
              <a:buFont typeface="Arial"/>
              <a:buNone/>
              <a:defRPr lang="en-US" sz="2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spcAft>
                <a:spcPts val="800"/>
              </a:spcAft>
              <a:buFont typeface="Arial"/>
              <a:buNone/>
              <a:defRPr sz="18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Maintaining alignment?</a:t>
            </a:r>
            <a:endParaRPr lang="en-US" dirty="0"/>
          </a:p>
        </p:txBody>
      </p:sp>
      <p:sp>
        <p:nvSpPr>
          <p:cNvPr id="10" name="Content Placeholder 3"/>
          <p:cNvSpPr txBox="1">
            <a:spLocks/>
          </p:cNvSpPr>
          <p:nvPr/>
        </p:nvSpPr>
        <p:spPr>
          <a:xfrm>
            <a:off x="4654650" y="4494998"/>
            <a:ext cx="4041775" cy="16311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DA291C"/>
              </a:buClr>
              <a:buFont typeface="Wingdings" charset="2"/>
              <a:buChar char="§"/>
              <a:defRPr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/>
              <a:buChar char="–"/>
              <a:defRPr lang="en-US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Weekly calls between Abt JTA GM HR and key HR team members at Abt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85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Communications and Creative Services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ln>
            <a:solidFill>
              <a:srgbClr val="DA29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What was accomplished?</a:t>
            </a:r>
            <a:endParaRPr lang="en-US" dirty="0"/>
          </a:p>
        </p:txBody>
      </p:sp>
      <p:sp>
        <p:nvSpPr>
          <p:cNvPr id="306186" name="Rectangle 10"/>
          <p:cNvSpPr>
            <a:spLocks noGrp="1" noChangeArrowheads="1"/>
          </p:cNvSpPr>
          <p:nvPr>
            <p:ph sz="half" idx="2"/>
          </p:nvPr>
        </p:nvSpPr>
        <p:spPr>
          <a:ln>
            <a:solidFill>
              <a:srgbClr val="DA291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sz="1600" dirty="0"/>
              <a:t>Abt JTA marketing materials have been updated with the new branding</a:t>
            </a:r>
            <a:endParaRPr lang="en-AU" sz="1600" dirty="0"/>
          </a:p>
          <a:p>
            <a:r>
              <a:rPr lang="en-US" sz="1600" dirty="0" err="1"/>
              <a:t>Infosheets</a:t>
            </a:r>
            <a:r>
              <a:rPr lang="en-US" sz="1600" dirty="0"/>
              <a:t>, </a:t>
            </a:r>
            <a:r>
              <a:rPr lang="en-US" sz="1600" dirty="0" smtClean="0"/>
              <a:t>posters</a:t>
            </a:r>
            <a:r>
              <a:rPr lang="en-US" sz="1600" dirty="0"/>
              <a:t>, </a:t>
            </a:r>
            <a:r>
              <a:rPr lang="en-US" sz="1600" dirty="0" smtClean="0"/>
              <a:t>banners </a:t>
            </a:r>
            <a:r>
              <a:rPr lang="en-US" sz="1600" dirty="0"/>
              <a:t>and the company website have all been updated with the new branding. A revised brand guide has been developed and shared</a:t>
            </a:r>
            <a:endParaRPr lang="en-AU" sz="1600" dirty="0"/>
          </a:p>
          <a:p>
            <a:r>
              <a:rPr lang="en-US" sz="1600" dirty="0"/>
              <a:t>The “All Abt JTA” email list is added to the master list for the Abt Associates bimonthly newsletter and all Abt JTA countries are added to </a:t>
            </a:r>
            <a:r>
              <a:rPr lang="en-US" sz="1600" dirty="0" err="1"/>
              <a:t>Abt’s</a:t>
            </a:r>
            <a:r>
              <a:rPr lang="en-US" sz="1600" dirty="0"/>
              <a:t> master list of countries for use in the annual review and other </a:t>
            </a:r>
            <a:r>
              <a:rPr lang="en-US" sz="1600" dirty="0" smtClean="0"/>
              <a:t>publications</a:t>
            </a:r>
          </a:p>
          <a:p>
            <a:r>
              <a:rPr lang="en-US" sz="1600" dirty="0" smtClean="0"/>
              <a:t>Strategy </a:t>
            </a:r>
            <a:r>
              <a:rPr lang="en-US" sz="1600" dirty="0"/>
              <a:t>in place for promoting impact coordinated with Abt </a:t>
            </a:r>
            <a:r>
              <a:rPr lang="en-US" sz="1600" dirty="0" smtClean="0"/>
              <a:t>Associates</a:t>
            </a:r>
          </a:p>
          <a:p>
            <a:r>
              <a:rPr lang="en-US" sz="1600" dirty="0"/>
              <a:t>Abt and Abt JTA present a coordinated </a:t>
            </a:r>
            <a:r>
              <a:rPr lang="en-US" sz="1600" dirty="0" smtClean="0"/>
              <a:t>brand</a:t>
            </a:r>
          </a:p>
          <a:p>
            <a:r>
              <a:rPr lang="en-US" sz="1600" dirty="0" err="1" smtClean="0"/>
              <a:t>Abt</a:t>
            </a:r>
            <a:r>
              <a:rPr lang="en-US" sz="1600" dirty="0" smtClean="0"/>
              <a:t> JTA linked to Town Halls and CEO communications</a:t>
            </a:r>
            <a:endParaRPr lang="en-AU" sz="1600" dirty="0"/>
          </a:p>
          <a:p>
            <a:endParaRPr lang="en-AU" sz="1600" dirty="0"/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AU" dirty="0"/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AU" dirty="0">
              <a:ea typeface="Calibri"/>
              <a:cs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>
          <a:xfrm>
            <a:off x="4654650" y="1535113"/>
            <a:ext cx="4041775" cy="639762"/>
          </a:xfrm>
          <a:ln>
            <a:solidFill>
              <a:srgbClr val="DA29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Work in progress?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654650" y="2174875"/>
            <a:ext cx="4041775" cy="150197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lvl="0"/>
            <a:r>
              <a:rPr lang="en-AU" dirty="0" smtClean="0"/>
              <a:t>Planning </a:t>
            </a:r>
            <a:r>
              <a:rPr lang="en-AU" dirty="0"/>
              <a:t>and coordination in place around key external conferences and conference calendars </a:t>
            </a:r>
            <a:endParaRPr lang="en-AU" dirty="0" smtClean="0"/>
          </a:p>
          <a:p>
            <a:r>
              <a:rPr lang="en-AU" dirty="0" smtClean="0"/>
              <a:t>Established </a:t>
            </a:r>
            <a:r>
              <a:rPr lang="en-AU" dirty="0"/>
              <a:t>processes are in place for sharing good news stories, </a:t>
            </a:r>
            <a:r>
              <a:rPr lang="en-AU" dirty="0" smtClean="0"/>
              <a:t>tweets, etc.</a:t>
            </a:r>
            <a:endParaRPr lang="en-US" dirty="0"/>
          </a:p>
          <a:p>
            <a:pPr lvl="0"/>
            <a:endParaRPr lang="en-AU" dirty="0" smtClean="0"/>
          </a:p>
          <a:p>
            <a:pPr lvl="0"/>
            <a:endParaRPr lang="en-AU" dirty="0"/>
          </a:p>
        </p:txBody>
      </p:sp>
      <p:sp>
        <p:nvSpPr>
          <p:cNvPr id="9" name="Text Placeholder 2"/>
          <p:cNvSpPr txBox="1">
            <a:spLocks/>
          </p:cNvSpPr>
          <p:nvPr/>
        </p:nvSpPr>
        <p:spPr>
          <a:xfrm>
            <a:off x="4654650" y="3784975"/>
            <a:ext cx="4041775" cy="710023"/>
          </a:xfrm>
          <a:prstGeom prst="rect">
            <a:avLst/>
          </a:prstGeom>
          <a:ln>
            <a:solidFill>
              <a:srgbClr val="DA29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spcAft>
                <a:spcPts val="800"/>
              </a:spcAft>
              <a:buClr>
                <a:srgbClr val="DA291C"/>
              </a:buClr>
              <a:buFont typeface="Wingdings" charset="2"/>
              <a:buNone/>
              <a:defRPr sz="2100" b="1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spcAft>
                <a:spcPts val="800"/>
              </a:spcAft>
              <a:buFont typeface="Arial"/>
              <a:buNone/>
              <a:defRPr lang="en-US" sz="2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spcAft>
                <a:spcPts val="800"/>
              </a:spcAft>
              <a:buFont typeface="Arial"/>
              <a:buNone/>
              <a:defRPr sz="18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Maintaining alignment?</a:t>
            </a:r>
            <a:endParaRPr lang="en-US" dirty="0"/>
          </a:p>
        </p:txBody>
      </p:sp>
      <p:sp>
        <p:nvSpPr>
          <p:cNvPr id="10" name="Content Placeholder 3"/>
          <p:cNvSpPr txBox="1">
            <a:spLocks/>
          </p:cNvSpPr>
          <p:nvPr/>
        </p:nvSpPr>
        <p:spPr>
          <a:xfrm>
            <a:off x="4654650" y="4494998"/>
            <a:ext cx="4041775" cy="16311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DA291C"/>
              </a:buClr>
              <a:buFont typeface="Wingdings" charset="2"/>
              <a:buChar char="§"/>
              <a:defRPr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/>
              <a:buChar char="–"/>
              <a:defRPr lang="en-US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400" dirty="0"/>
              <a:t>Ongoing communications between </a:t>
            </a:r>
            <a:r>
              <a:rPr lang="en-AU" sz="1400" dirty="0" smtClean="0"/>
              <a:t>the Creative </a:t>
            </a:r>
            <a:r>
              <a:rPr lang="en-AU" sz="1400" dirty="0"/>
              <a:t>and Communications teams will be maintained with participation in the Abt monthly communicators meeting</a:t>
            </a:r>
            <a:r>
              <a:rPr lang="en-AU" sz="1400" dirty="0" smtClean="0"/>
              <a:t>.</a:t>
            </a:r>
            <a:endParaRPr lang="en-AU" sz="1400" dirty="0"/>
          </a:p>
          <a:p>
            <a:pPr lvl="0"/>
            <a:r>
              <a:rPr lang="en-AU" sz="1400" dirty="0" smtClean="0"/>
              <a:t>Marketing </a:t>
            </a:r>
            <a:r>
              <a:rPr lang="en-AU" sz="1400" dirty="0"/>
              <a:t>materials continue to be developed as </a:t>
            </a:r>
            <a:r>
              <a:rPr lang="en-AU" sz="1400" dirty="0" smtClean="0"/>
              <a:t>required</a:t>
            </a:r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424622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85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Development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ln>
            <a:solidFill>
              <a:srgbClr val="DA29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What was accomplished?</a:t>
            </a:r>
            <a:endParaRPr lang="en-US" dirty="0"/>
          </a:p>
        </p:txBody>
      </p:sp>
      <p:sp>
        <p:nvSpPr>
          <p:cNvPr id="306186" name="Rectangle 10"/>
          <p:cNvSpPr>
            <a:spLocks noGrp="1" noChangeArrowheads="1"/>
          </p:cNvSpPr>
          <p:nvPr>
            <p:ph sz="half" idx="2"/>
          </p:nvPr>
        </p:nvSpPr>
        <p:spPr>
          <a:ln>
            <a:solidFill>
              <a:srgbClr val="DA291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n-AU" dirty="0" smtClean="0"/>
              <a:t>Joint </a:t>
            </a:r>
            <a:r>
              <a:rPr lang="en-AU" dirty="0"/>
              <a:t>Abt/ Abt JTA Business Development  Plan &amp; Opportunity Bid List for Asia-Pacific </a:t>
            </a:r>
          </a:p>
          <a:p>
            <a:r>
              <a:rPr lang="en-AU" dirty="0" smtClean="0"/>
              <a:t>Monthly </a:t>
            </a:r>
            <a:r>
              <a:rPr lang="en-AU" dirty="0"/>
              <a:t>Collaborative Bid List meeting established including senior representatives across Divisions, GBDU and Abt JTA</a:t>
            </a:r>
          </a:p>
          <a:p>
            <a:r>
              <a:rPr lang="en-AU" dirty="0" smtClean="0"/>
              <a:t>Abt </a:t>
            </a:r>
            <a:r>
              <a:rPr lang="en-AU" dirty="0"/>
              <a:t>JTA business development system reviewed, compatible process model developed, and staff training conducted</a:t>
            </a:r>
          </a:p>
          <a:p>
            <a:r>
              <a:rPr lang="en-AU" dirty="0" smtClean="0"/>
              <a:t>Confirmed </a:t>
            </a:r>
            <a:r>
              <a:rPr lang="en-AU" dirty="0"/>
              <a:t>market positioning for Abt/Abt JTA and associated wording to be used in proposals and other formal documentation. </a:t>
            </a:r>
            <a:endParaRPr lang="en-AU" dirty="0" smtClean="0"/>
          </a:p>
          <a:p>
            <a:r>
              <a:rPr lang="en-AU" dirty="0" smtClean="0"/>
              <a:t>Aligned </a:t>
            </a:r>
            <a:r>
              <a:rPr lang="en-AU" dirty="0"/>
              <a:t>business development process models</a:t>
            </a:r>
          </a:p>
          <a:p>
            <a:r>
              <a:rPr lang="en-AU" dirty="0" smtClean="0"/>
              <a:t>Shared </a:t>
            </a:r>
            <a:r>
              <a:rPr lang="en-AU" dirty="0"/>
              <a:t>BD Opportunity Tracking and Website Monitoring Program Led by GBDU Team</a:t>
            </a:r>
          </a:p>
          <a:p>
            <a:r>
              <a:rPr lang="en-AU" dirty="0" smtClean="0"/>
              <a:t>Capability </a:t>
            </a:r>
            <a:r>
              <a:rPr lang="en-AU" dirty="0"/>
              <a:t>statements shared and utilised across Abt/Abt JTA</a:t>
            </a:r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>
          <a:xfrm>
            <a:off x="4654650" y="1535113"/>
            <a:ext cx="4041775" cy="639762"/>
          </a:xfrm>
          <a:ln>
            <a:solidFill>
              <a:srgbClr val="DA29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Work in progress?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654650" y="2174875"/>
            <a:ext cx="4041775" cy="150197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AU" dirty="0" smtClean="0"/>
              <a:t>All tasks have been completed.</a:t>
            </a:r>
          </a:p>
        </p:txBody>
      </p:sp>
      <p:sp>
        <p:nvSpPr>
          <p:cNvPr id="9" name="Text Placeholder 2"/>
          <p:cNvSpPr txBox="1">
            <a:spLocks/>
          </p:cNvSpPr>
          <p:nvPr/>
        </p:nvSpPr>
        <p:spPr>
          <a:xfrm>
            <a:off x="4654650" y="3784975"/>
            <a:ext cx="4041775" cy="710023"/>
          </a:xfrm>
          <a:prstGeom prst="rect">
            <a:avLst/>
          </a:prstGeom>
          <a:ln>
            <a:solidFill>
              <a:srgbClr val="DA29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spcAft>
                <a:spcPts val="800"/>
              </a:spcAft>
              <a:buClr>
                <a:srgbClr val="DA291C"/>
              </a:buClr>
              <a:buFont typeface="Wingdings" charset="2"/>
              <a:buNone/>
              <a:defRPr sz="2100" b="1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spcAft>
                <a:spcPts val="800"/>
              </a:spcAft>
              <a:buFont typeface="Arial"/>
              <a:buNone/>
              <a:defRPr lang="en-US" sz="2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spcAft>
                <a:spcPts val="800"/>
              </a:spcAft>
              <a:buFont typeface="Arial"/>
              <a:buNone/>
              <a:defRPr sz="18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Maintaining alignment?</a:t>
            </a:r>
            <a:endParaRPr lang="en-US" dirty="0"/>
          </a:p>
        </p:txBody>
      </p:sp>
      <p:sp>
        <p:nvSpPr>
          <p:cNvPr id="10" name="Content Placeholder 3"/>
          <p:cNvSpPr txBox="1">
            <a:spLocks/>
          </p:cNvSpPr>
          <p:nvPr/>
        </p:nvSpPr>
        <p:spPr>
          <a:xfrm>
            <a:off x="4654650" y="4494998"/>
            <a:ext cx="4041775" cy="16311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4572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DA291C"/>
              </a:buClr>
              <a:buFont typeface="Wingdings" charset="2"/>
              <a:buChar char="§"/>
              <a:defRPr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/>
              <a:buChar char="–"/>
              <a:defRPr lang="en-US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AU" dirty="0"/>
              <a:t>Monthly joint collaborative bid meeting</a:t>
            </a:r>
          </a:p>
          <a:p>
            <a:pPr lvl="0"/>
            <a:r>
              <a:rPr lang="en-AU" dirty="0"/>
              <a:t>Monthly sales report to GBDU</a:t>
            </a:r>
          </a:p>
          <a:p>
            <a:pPr lvl="0"/>
            <a:r>
              <a:rPr lang="en-AU" dirty="0"/>
              <a:t>Quarterly sales report for inclusion in quarterly review</a:t>
            </a:r>
          </a:p>
          <a:p>
            <a:pPr lvl="0"/>
            <a:r>
              <a:rPr lang="en-AU" dirty="0"/>
              <a:t>Coordinated go-no go decisions and resourcing and management of joint bids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46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85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Technology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ln>
            <a:solidFill>
              <a:srgbClr val="DA29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What was accomplished?</a:t>
            </a:r>
            <a:endParaRPr lang="en-US" dirty="0"/>
          </a:p>
        </p:txBody>
      </p:sp>
      <p:sp>
        <p:nvSpPr>
          <p:cNvPr id="306186" name="Rectangle 10"/>
          <p:cNvSpPr>
            <a:spLocks noGrp="1" noChangeArrowheads="1"/>
          </p:cNvSpPr>
          <p:nvPr>
            <p:ph sz="half" idx="2"/>
          </p:nvPr>
        </p:nvSpPr>
        <p:spPr>
          <a:ln>
            <a:solidFill>
              <a:srgbClr val="DA291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en-AU" dirty="0" smtClean="0"/>
              <a:t>Change over of Email system</a:t>
            </a:r>
          </a:p>
          <a:p>
            <a:pPr lvl="0"/>
            <a:r>
              <a:rPr lang="en-AU" dirty="0" smtClean="0"/>
              <a:t>Videoconferencing successfully tested and used for key meetings/presentations</a:t>
            </a:r>
          </a:p>
          <a:p>
            <a:pPr lvl="0"/>
            <a:r>
              <a:rPr lang="en-AU" dirty="0" smtClean="0"/>
              <a:t>Establishment of positive ongoing relationships between IT departments</a:t>
            </a:r>
          </a:p>
          <a:p>
            <a:pPr lvl="0"/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>
          <a:xfrm>
            <a:off x="4654650" y="1535113"/>
            <a:ext cx="4041775" cy="639762"/>
          </a:xfrm>
          <a:ln>
            <a:solidFill>
              <a:srgbClr val="DA29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Work in progress?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654650" y="2174875"/>
            <a:ext cx="4041775" cy="150197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lvl="0"/>
            <a:r>
              <a:rPr lang="en-AU" dirty="0" smtClean="0"/>
              <a:t>Define </a:t>
            </a:r>
            <a:r>
              <a:rPr lang="en-AU" dirty="0"/>
              <a:t>collaboration workspaces</a:t>
            </a:r>
          </a:p>
          <a:p>
            <a:pPr lvl="0"/>
            <a:r>
              <a:rPr lang="en-AU" dirty="0"/>
              <a:t>POC video conferencing system live</a:t>
            </a:r>
          </a:p>
          <a:p>
            <a:pPr lvl="0"/>
            <a:r>
              <a:rPr lang="en-AU" dirty="0"/>
              <a:t>Share guidance and draft procedures for hosting Webinars, including </a:t>
            </a:r>
            <a:r>
              <a:rPr lang="en-AU" dirty="0" err="1"/>
              <a:t>GoToMeetings</a:t>
            </a:r>
            <a:r>
              <a:rPr lang="en-AU" dirty="0"/>
              <a:t> for screen sharing and </a:t>
            </a:r>
            <a:r>
              <a:rPr lang="en-AU" dirty="0" err="1"/>
              <a:t>Glowpoint</a:t>
            </a:r>
            <a:r>
              <a:rPr lang="en-AU" dirty="0"/>
              <a:t> for Town Halls</a:t>
            </a:r>
          </a:p>
          <a:p>
            <a:endParaRPr lang="en-US" dirty="0"/>
          </a:p>
        </p:txBody>
      </p:sp>
      <p:sp>
        <p:nvSpPr>
          <p:cNvPr id="9" name="Text Placeholder 2"/>
          <p:cNvSpPr txBox="1">
            <a:spLocks/>
          </p:cNvSpPr>
          <p:nvPr/>
        </p:nvSpPr>
        <p:spPr>
          <a:xfrm>
            <a:off x="4654650" y="3784975"/>
            <a:ext cx="4041775" cy="710023"/>
          </a:xfrm>
          <a:prstGeom prst="rect">
            <a:avLst/>
          </a:prstGeom>
          <a:ln>
            <a:solidFill>
              <a:srgbClr val="DA29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spcAft>
                <a:spcPts val="800"/>
              </a:spcAft>
              <a:buClr>
                <a:srgbClr val="DA291C"/>
              </a:buClr>
              <a:buFont typeface="Wingdings" charset="2"/>
              <a:buNone/>
              <a:defRPr sz="2100" b="1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spcAft>
                <a:spcPts val="800"/>
              </a:spcAft>
              <a:buFont typeface="Arial"/>
              <a:buNone/>
              <a:defRPr lang="en-US" sz="2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spcAft>
                <a:spcPts val="800"/>
              </a:spcAft>
              <a:buFont typeface="Arial"/>
              <a:buNone/>
              <a:defRPr sz="18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Maintaining alignment?</a:t>
            </a:r>
            <a:endParaRPr lang="en-US" dirty="0"/>
          </a:p>
        </p:txBody>
      </p:sp>
      <p:sp>
        <p:nvSpPr>
          <p:cNvPr id="10" name="Content Placeholder 3"/>
          <p:cNvSpPr txBox="1">
            <a:spLocks/>
          </p:cNvSpPr>
          <p:nvPr/>
        </p:nvSpPr>
        <p:spPr>
          <a:xfrm>
            <a:off x="4654650" y="4494998"/>
            <a:ext cx="4041775" cy="16311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DA291C"/>
              </a:buClr>
              <a:buFont typeface="Wingdings" charset="2"/>
              <a:buChar char="§"/>
              <a:defRPr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/>
              <a:buChar char="–"/>
              <a:defRPr lang="en-US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Alignment will be maintained through maintenance activities of aligned systems.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247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85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Reputational Capital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ln>
            <a:solidFill>
              <a:srgbClr val="DA29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What was accomplished?</a:t>
            </a:r>
            <a:endParaRPr lang="en-US" dirty="0"/>
          </a:p>
        </p:txBody>
      </p:sp>
      <p:sp>
        <p:nvSpPr>
          <p:cNvPr id="306186" name="Rectangle 10"/>
          <p:cNvSpPr>
            <a:spLocks noGrp="1" noChangeArrowheads="1"/>
          </p:cNvSpPr>
          <p:nvPr>
            <p:ph sz="half" idx="2"/>
          </p:nvPr>
        </p:nvSpPr>
        <p:spPr>
          <a:ln>
            <a:solidFill>
              <a:srgbClr val="DA291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en-US" dirty="0"/>
              <a:t>Abt JTA </a:t>
            </a:r>
            <a:r>
              <a:rPr lang="en-US" dirty="0" smtClean="0"/>
              <a:t>has joined the global </a:t>
            </a:r>
            <a:r>
              <a:rPr lang="en-US" dirty="0"/>
              <a:t>rep cap culture group, </a:t>
            </a:r>
            <a:r>
              <a:rPr lang="en-US" dirty="0" smtClean="0"/>
              <a:t>meeting times have been adjusted to welcome them to the group.</a:t>
            </a:r>
            <a:endParaRPr lang="en-US" dirty="0"/>
          </a:p>
          <a:p>
            <a:r>
              <a:rPr lang="en-US" dirty="0"/>
              <a:t>Abt JTA have been introduced to existing Methods Centers and Technical Working </a:t>
            </a:r>
            <a:r>
              <a:rPr lang="en-US" dirty="0" smtClean="0"/>
              <a:t>Groups. </a:t>
            </a:r>
            <a:r>
              <a:rPr lang="en-US" dirty="0"/>
              <a:t>Interested colleagues </a:t>
            </a:r>
            <a:r>
              <a:rPr lang="en-US" dirty="0" smtClean="0"/>
              <a:t>are joining the </a:t>
            </a:r>
            <a:r>
              <a:rPr lang="en-US" dirty="0"/>
              <a:t>email membership lists of all Centers and TWGs.</a:t>
            </a:r>
          </a:p>
          <a:p>
            <a:r>
              <a:rPr lang="en-US" dirty="0"/>
              <a:t>The technical awards (Clark Abt Prize for Outstanding  Social Impact, Daniel Bell Award for Outstanding  Social Science Research, and Best Scholarly Article.) are now open to Abt JTA colleagues.</a:t>
            </a:r>
          </a:p>
          <a:p>
            <a:r>
              <a:rPr lang="en-US" dirty="0" smtClean="0"/>
              <a:t>RepCap professional development resources are being shared with </a:t>
            </a:r>
            <a:r>
              <a:rPr lang="en-US" dirty="0" err="1" smtClean="0"/>
              <a:t>AbtJTA’s</a:t>
            </a:r>
            <a:r>
              <a:rPr lang="en-US" dirty="0" smtClean="0"/>
              <a:t> </a:t>
            </a:r>
            <a:r>
              <a:rPr lang="en-US" dirty="0"/>
              <a:t>Reputational Capital </a:t>
            </a:r>
            <a:r>
              <a:rPr lang="en-US" dirty="0" smtClean="0"/>
              <a:t>Coordinator, Emma </a:t>
            </a:r>
            <a:r>
              <a:rPr lang="en-US" dirty="0"/>
              <a:t>Field </a:t>
            </a:r>
            <a:r>
              <a:rPr lang="en-US" dirty="0" smtClean="0"/>
              <a:t>on a regular basis. She is disseminating them.</a:t>
            </a:r>
          </a:p>
          <a:p>
            <a:r>
              <a:rPr lang="en-US" dirty="0" smtClean="0"/>
              <a:t>Abt has obtained </a:t>
            </a:r>
            <a:r>
              <a:rPr lang="en-US" dirty="0"/>
              <a:t>information about JTA employees </a:t>
            </a:r>
            <a:r>
              <a:rPr lang="en-US" dirty="0" smtClean="0"/>
              <a:t>(</a:t>
            </a:r>
            <a:r>
              <a:rPr lang="en-US" dirty="0"/>
              <a:t>email address, bios, overall stats on work force</a:t>
            </a:r>
            <a:r>
              <a:rPr lang="en-US" dirty="0" smtClean="0"/>
              <a:t>) to try to tailor RepCap offerings</a:t>
            </a:r>
          </a:p>
          <a:p>
            <a:r>
              <a:rPr lang="en-AU" dirty="0" smtClean="0"/>
              <a:t>Abt JTA has joined the Quality </a:t>
            </a:r>
            <a:r>
              <a:rPr lang="en-AU" dirty="0"/>
              <a:t>Assurance Council.  </a:t>
            </a:r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>
          <a:xfrm>
            <a:off x="4654650" y="1535113"/>
            <a:ext cx="4041775" cy="639762"/>
          </a:xfrm>
          <a:ln>
            <a:solidFill>
              <a:srgbClr val="DA29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Work in progress?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654650" y="2174875"/>
            <a:ext cx="4041775" cy="150197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AU" dirty="0" smtClean="0"/>
              <a:t>Identify Abt JTA’s approach to Quality Assurance.  </a:t>
            </a:r>
          </a:p>
          <a:p>
            <a:r>
              <a:rPr lang="en-AU" dirty="0" smtClean="0"/>
              <a:t>Investigate Abt JTA project work has human subjects or sensitive data.</a:t>
            </a:r>
          </a:p>
          <a:p>
            <a:r>
              <a:rPr lang="en-AU" dirty="0" smtClean="0"/>
              <a:t>Develop a way to share knowledge assets in TLDB.</a:t>
            </a:r>
          </a:p>
        </p:txBody>
      </p:sp>
      <p:sp>
        <p:nvSpPr>
          <p:cNvPr id="9" name="Text Placeholder 2"/>
          <p:cNvSpPr txBox="1">
            <a:spLocks/>
          </p:cNvSpPr>
          <p:nvPr/>
        </p:nvSpPr>
        <p:spPr>
          <a:xfrm>
            <a:off x="4654650" y="3784975"/>
            <a:ext cx="4041775" cy="710023"/>
          </a:xfrm>
          <a:prstGeom prst="rect">
            <a:avLst/>
          </a:prstGeom>
          <a:ln>
            <a:solidFill>
              <a:srgbClr val="DA29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spcAft>
                <a:spcPts val="800"/>
              </a:spcAft>
              <a:buClr>
                <a:srgbClr val="DA291C"/>
              </a:buClr>
              <a:buFont typeface="Wingdings" charset="2"/>
              <a:buNone/>
              <a:defRPr sz="2100" b="1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spcAft>
                <a:spcPts val="800"/>
              </a:spcAft>
              <a:buFont typeface="Arial"/>
              <a:buNone/>
              <a:defRPr lang="en-US" sz="2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lnSpc>
                <a:spcPct val="100000"/>
              </a:lnSpc>
              <a:spcBef>
                <a:spcPts val="768"/>
              </a:spcBef>
              <a:spcAft>
                <a:spcPts val="800"/>
              </a:spcAft>
              <a:buFont typeface="Arial"/>
              <a:buNone/>
              <a:defRPr sz="18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Maintaining alignment?</a:t>
            </a:r>
            <a:endParaRPr lang="en-US" dirty="0"/>
          </a:p>
        </p:txBody>
      </p:sp>
      <p:sp>
        <p:nvSpPr>
          <p:cNvPr id="10" name="Content Placeholder 3"/>
          <p:cNvSpPr txBox="1">
            <a:spLocks/>
          </p:cNvSpPr>
          <p:nvPr/>
        </p:nvSpPr>
        <p:spPr>
          <a:xfrm>
            <a:off x="4654650" y="4494998"/>
            <a:ext cx="4041775" cy="16311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DA291C"/>
              </a:buClr>
              <a:buFont typeface="Wingdings" charset="2"/>
              <a:buChar char="§"/>
              <a:defRPr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/>
              <a:buChar char="–"/>
              <a:defRPr lang="en-US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Abt </a:t>
            </a:r>
            <a:r>
              <a:rPr lang="en-US" dirty="0"/>
              <a:t>JTA staff will provide input, suggestions, and requests into the activities of the </a:t>
            </a:r>
            <a:r>
              <a:rPr lang="en-US" dirty="0" smtClean="0"/>
              <a:t>Centers and TWGs</a:t>
            </a:r>
            <a:endParaRPr lang="en-US" dirty="0"/>
          </a:p>
          <a:p>
            <a:r>
              <a:rPr lang="en-US" dirty="0" smtClean="0"/>
              <a:t>Metrics collected and shared (involvement</a:t>
            </a:r>
            <a:r>
              <a:rPr lang="en-US" dirty="0"/>
              <a:t>, satisfaction and </a:t>
            </a:r>
            <a:r>
              <a:rPr lang="en-US" dirty="0" smtClean="0"/>
              <a:t>relevancy)</a:t>
            </a:r>
          </a:p>
          <a:p>
            <a:r>
              <a:rPr lang="en-AU" dirty="0"/>
              <a:t>continue to </a:t>
            </a:r>
            <a:r>
              <a:rPr lang="en-AU" dirty="0" smtClean="0"/>
              <a:t>identify </a:t>
            </a:r>
            <a:r>
              <a:rPr lang="en-AU" dirty="0"/>
              <a:t>and </a:t>
            </a:r>
            <a:r>
              <a:rPr lang="en-AU" dirty="0" smtClean="0"/>
              <a:t>remove barriers </a:t>
            </a:r>
            <a:r>
              <a:rPr lang="en-AU" dirty="0"/>
              <a:t>to </a:t>
            </a:r>
            <a:r>
              <a:rPr lang="en-AU" dirty="0" smtClean="0"/>
              <a:t>collaboration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52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Office Theme">
  <a:themeElements>
    <a:clrScheme name="Abt Brand">
      <a:dk1>
        <a:sysClr val="windowText" lastClr="000000"/>
      </a:dk1>
      <a:lt1>
        <a:sysClr val="window" lastClr="FFFFFF"/>
      </a:lt1>
      <a:dk2>
        <a:srgbClr val="996633"/>
      </a:dk2>
      <a:lt2>
        <a:srgbClr val="EEECE1"/>
      </a:lt2>
      <a:accent1>
        <a:srgbClr val="DA291C"/>
      </a:accent1>
      <a:accent2>
        <a:srgbClr val="776E6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3_Office Theme">
  <a:themeElements>
    <a:clrScheme name="Custom 4">
      <a:dk1>
        <a:sysClr val="windowText" lastClr="000000"/>
      </a:dk1>
      <a:lt1>
        <a:sysClr val="window" lastClr="FFFFFF"/>
      </a:lt1>
      <a:dk2>
        <a:srgbClr val="898D8D"/>
      </a:dk2>
      <a:lt2>
        <a:srgbClr val="EEECE1"/>
      </a:lt2>
      <a:accent1>
        <a:srgbClr val="DA291C"/>
      </a:accent1>
      <a:accent2>
        <a:srgbClr val="898D8D"/>
      </a:accent2>
      <a:accent3>
        <a:srgbClr val="789D4A"/>
      </a:accent3>
      <a:accent4>
        <a:srgbClr val="7566A0"/>
      </a:accent4>
      <a:accent5>
        <a:srgbClr val="48A9C5"/>
      </a:accent5>
      <a:accent6>
        <a:srgbClr val="E87722"/>
      </a:accent6>
      <a:hlink>
        <a:srgbClr val="DA291C"/>
      </a:hlink>
      <a:folHlink>
        <a:srgbClr val="898D8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6600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5_Office Theme">
  <a:themeElements>
    <a:clrScheme name="Abt Brand">
      <a:dk1>
        <a:sysClr val="windowText" lastClr="000000"/>
      </a:dk1>
      <a:lt1>
        <a:sysClr val="window" lastClr="FFFFFF"/>
      </a:lt1>
      <a:dk2>
        <a:srgbClr val="996633"/>
      </a:dk2>
      <a:lt2>
        <a:srgbClr val="EEECE1"/>
      </a:lt2>
      <a:accent1>
        <a:srgbClr val="DA291C"/>
      </a:accent1>
      <a:accent2>
        <a:srgbClr val="776E6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8413</TotalTime>
  <Words>1020</Words>
  <Application>Microsoft Office PowerPoint</Application>
  <PresentationFormat>On-screen Show (4:3)</PresentationFormat>
  <Paragraphs>121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4_Office Theme</vt:lpstr>
      <vt:lpstr>3_Office Theme</vt:lpstr>
      <vt:lpstr>5_Office Theme</vt:lpstr>
      <vt:lpstr>PowerPoint Presentation</vt:lpstr>
      <vt:lpstr>Most alignment activities complete</vt:lpstr>
      <vt:lpstr>Focus on synergy</vt:lpstr>
      <vt:lpstr>Finance</vt:lpstr>
      <vt:lpstr>Human Resources</vt:lpstr>
      <vt:lpstr>Communications and Creative Services</vt:lpstr>
      <vt:lpstr>Business Development</vt:lpstr>
      <vt:lpstr>Information Technology</vt:lpstr>
      <vt:lpstr>Reputational Capital</vt:lpstr>
      <vt:lpstr>In conclusion </vt:lpstr>
      <vt:lpstr>PowerPoint Presentation</vt:lpstr>
    </vt:vector>
  </TitlesOfParts>
  <Company>Mechanica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Julie Carney</dc:creator>
  <cp:lastModifiedBy>Nadia Raikin</cp:lastModifiedBy>
  <cp:revision>117</cp:revision>
  <cp:lastPrinted>2013-11-10T22:59:23Z</cp:lastPrinted>
  <dcterms:created xsi:type="dcterms:W3CDTF">2011-05-06T19:41:09Z</dcterms:created>
  <dcterms:modified xsi:type="dcterms:W3CDTF">2014-02-07T21:25:39Z</dcterms:modified>
</cp:coreProperties>
</file>